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9" r:id="rId4"/>
    <p:sldId id="261" r:id="rId5"/>
    <p:sldId id="271" r:id="rId6"/>
    <p:sldId id="263" r:id="rId7"/>
    <p:sldId id="265" r:id="rId8"/>
    <p:sldId id="266" r:id="rId9"/>
    <p:sldId id="268" r:id="rId10"/>
    <p:sldId id="274"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930" autoAdjust="0"/>
  </p:normalViewPr>
  <p:slideViewPr>
    <p:cSldViewPr snapToGrid="0">
      <p:cViewPr varScale="1">
        <p:scale>
          <a:sx n="104" d="100"/>
          <a:sy n="104" d="100"/>
        </p:scale>
        <p:origin x="816" y="96"/>
      </p:cViewPr>
      <p:guideLst/>
    </p:cSldViewPr>
  </p:slideViewPr>
  <p:notesTextViewPr>
    <p:cViewPr>
      <p:scale>
        <a:sx n="3" d="2"/>
        <a:sy n="3" d="2"/>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53BA6C-7E38-4A57-ABEF-58872E7D8398}" type="datetimeFigureOut">
              <a:rPr lang="en-US" smtClean="0"/>
              <a:t>4/11/2023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FC049-53AB-4D30-90AA-4641ED1F8D9F}" type="slidenum">
              <a:rPr lang="en-US" smtClean="0"/>
              <a:t>‹#›</a:t>
            </a:fld>
            <a:endParaRPr lang="en-US"/>
          </a:p>
        </p:txBody>
      </p:sp>
    </p:spTree>
    <p:extLst>
      <p:ext uri="{BB962C8B-B14F-4D97-AF65-F5344CB8AC3E}">
        <p14:creationId xmlns:p14="http://schemas.microsoft.com/office/powerpoint/2010/main" val="1188828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80003-5D67-4CF2-A702-08EC3312A97C}"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83760C-810C-4AEE-B3AA-EC4FE5964569}" type="slidenum">
              <a:rPr lang="en-US" smtClean="0"/>
              <a:t>‹#›</a:t>
            </a:fld>
            <a:endParaRPr lang="en-US"/>
          </a:p>
        </p:txBody>
      </p:sp>
    </p:spTree>
    <p:extLst>
      <p:ext uri="{BB962C8B-B14F-4D97-AF65-F5344CB8AC3E}">
        <p14:creationId xmlns:p14="http://schemas.microsoft.com/office/powerpoint/2010/main" val="446865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83760C-810C-4AEE-B3AA-EC4FE5964569}" type="slidenum">
              <a:rPr lang="en-US" smtClean="0"/>
              <a:t>3</a:t>
            </a:fld>
            <a:endParaRPr lang="en-US"/>
          </a:p>
        </p:txBody>
      </p:sp>
    </p:spTree>
    <p:extLst>
      <p:ext uri="{BB962C8B-B14F-4D97-AF65-F5344CB8AC3E}">
        <p14:creationId xmlns:p14="http://schemas.microsoft.com/office/powerpoint/2010/main" val="1372027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83760C-810C-4AEE-B3AA-EC4FE5964569}" type="slidenum">
              <a:rPr lang="en-US" smtClean="0"/>
              <a:t>5</a:t>
            </a:fld>
            <a:endParaRPr lang="en-US"/>
          </a:p>
        </p:txBody>
      </p:sp>
    </p:spTree>
    <p:extLst>
      <p:ext uri="{BB962C8B-B14F-4D97-AF65-F5344CB8AC3E}">
        <p14:creationId xmlns:p14="http://schemas.microsoft.com/office/powerpoint/2010/main" val="55034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83760C-810C-4AEE-B3AA-EC4FE5964569}" type="slidenum">
              <a:rPr lang="en-US" smtClean="0"/>
              <a:t>7</a:t>
            </a:fld>
            <a:endParaRPr lang="en-US"/>
          </a:p>
        </p:txBody>
      </p:sp>
    </p:spTree>
    <p:extLst>
      <p:ext uri="{BB962C8B-B14F-4D97-AF65-F5344CB8AC3E}">
        <p14:creationId xmlns:p14="http://schemas.microsoft.com/office/powerpoint/2010/main" val="3177065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83760C-810C-4AEE-B3AA-EC4FE5964569}" type="slidenum">
              <a:rPr lang="en-US" smtClean="0"/>
              <a:t>10</a:t>
            </a:fld>
            <a:endParaRPr lang="en-US"/>
          </a:p>
        </p:txBody>
      </p:sp>
    </p:spTree>
    <p:extLst>
      <p:ext uri="{BB962C8B-B14F-4D97-AF65-F5344CB8AC3E}">
        <p14:creationId xmlns:p14="http://schemas.microsoft.com/office/powerpoint/2010/main" val="60456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83760C-810C-4AEE-B3AA-EC4FE5964569}" type="slidenum">
              <a:rPr lang="en-US" smtClean="0"/>
              <a:t>11</a:t>
            </a:fld>
            <a:endParaRPr lang="en-US"/>
          </a:p>
        </p:txBody>
      </p:sp>
    </p:spTree>
    <p:extLst>
      <p:ext uri="{BB962C8B-B14F-4D97-AF65-F5344CB8AC3E}">
        <p14:creationId xmlns:p14="http://schemas.microsoft.com/office/powerpoint/2010/main" val="3537727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86808" y="1538197"/>
            <a:ext cx="6581192" cy="2387600"/>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086808" y="4017872"/>
            <a:ext cx="6581192" cy="1655762"/>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39167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356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3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0550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6B8FDF-3725-4AB0-AEFE-22C2E040B475}"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036B9-7C1E-4121-98A1-0DA78014D26D}" type="slidenum">
              <a:rPr lang="en-US" smtClean="0"/>
              <a:t>‹#›</a:t>
            </a:fld>
            <a:endParaRPr lang="en-US"/>
          </a:p>
        </p:txBody>
      </p:sp>
    </p:spTree>
    <p:extLst>
      <p:ext uri="{BB962C8B-B14F-4D97-AF65-F5344CB8AC3E}">
        <p14:creationId xmlns:p14="http://schemas.microsoft.com/office/powerpoint/2010/main" val="95429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6B8FDF-3725-4AB0-AEFE-22C2E040B475}" type="datetimeFigureOut">
              <a:rPr lang="en-US" smtClean="0"/>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0036B9-7C1E-4121-98A1-0DA78014D26D}" type="slidenum">
              <a:rPr lang="en-US" smtClean="0"/>
              <a:t>‹#›</a:t>
            </a:fld>
            <a:endParaRPr lang="en-US"/>
          </a:p>
        </p:txBody>
      </p:sp>
    </p:spTree>
    <p:extLst>
      <p:ext uri="{BB962C8B-B14F-4D97-AF65-F5344CB8AC3E}">
        <p14:creationId xmlns:p14="http://schemas.microsoft.com/office/powerpoint/2010/main" val="1628745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6B8FDF-3725-4AB0-AEFE-22C2E040B475}" type="datetimeFigureOut">
              <a:rPr lang="en-US" smtClean="0"/>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0036B9-7C1E-4121-98A1-0DA78014D26D}" type="slidenum">
              <a:rPr lang="en-US" smtClean="0"/>
              <a:t>‹#›</a:t>
            </a:fld>
            <a:endParaRPr lang="en-US"/>
          </a:p>
        </p:txBody>
      </p:sp>
    </p:spTree>
    <p:extLst>
      <p:ext uri="{BB962C8B-B14F-4D97-AF65-F5344CB8AC3E}">
        <p14:creationId xmlns:p14="http://schemas.microsoft.com/office/powerpoint/2010/main" val="3796694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158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4687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963448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B8FDF-3725-4AB0-AEFE-22C2E040B475}" type="datetimeFigureOut">
              <a:rPr lang="en-US" smtClean="0"/>
              <a:t>4/11/2023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036B9-7C1E-4121-98A1-0DA78014D26D}" type="slidenum">
              <a:rPr lang="en-US" smtClean="0"/>
              <a:t>‹#›</a:t>
            </a:fld>
            <a:endParaRPr lang="en-US"/>
          </a:p>
        </p:txBody>
      </p:sp>
    </p:spTree>
    <p:extLst>
      <p:ext uri="{BB962C8B-B14F-4D97-AF65-F5344CB8AC3E}">
        <p14:creationId xmlns:p14="http://schemas.microsoft.com/office/powerpoint/2010/main" val="3341528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86808" y="1551709"/>
            <a:ext cx="6581192" cy="1877292"/>
          </a:xfrm>
        </p:spPr>
        <p:txBody>
          <a:bodyPr>
            <a:normAutofit/>
          </a:bodyPr>
          <a:lstStyle/>
          <a:p>
            <a:r>
              <a:rPr lang="en-US" dirty="0"/>
              <a:t>Support Services Volunteer </a:t>
            </a:r>
          </a:p>
        </p:txBody>
      </p:sp>
      <p:sp>
        <p:nvSpPr>
          <p:cNvPr id="3" name="TextBox 2">
            <a:extLst>
              <a:ext uri="{FF2B5EF4-FFF2-40B4-BE49-F238E27FC236}">
                <a16:creationId xmlns:a16="http://schemas.microsoft.com/office/drawing/2014/main" id="{CD12DD15-7F8A-9C77-ACE9-AD4138B8614B}"/>
              </a:ext>
            </a:extLst>
          </p:cNvPr>
          <p:cNvSpPr txBox="1"/>
          <p:nvPr/>
        </p:nvSpPr>
        <p:spPr>
          <a:xfrm>
            <a:off x="4156364" y="3768435"/>
            <a:ext cx="6022109" cy="707886"/>
          </a:xfrm>
          <a:prstGeom prst="rect">
            <a:avLst/>
          </a:prstGeom>
          <a:noFill/>
        </p:spPr>
        <p:txBody>
          <a:bodyPr wrap="square" rtlCol="0">
            <a:spAutoFit/>
          </a:bodyPr>
          <a:lstStyle/>
          <a:p>
            <a:r>
              <a:rPr lang="en-US" sz="4000" dirty="0">
                <a:solidFill>
                  <a:schemeClr val="bg1"/>
                </a:solidFill>
              </a:rPr>
              <a:t>Information for New Applicants</a:t>
            </a:r>
          </a:p>
        </p:txBody>
      </p:sp>
    </p:spTree>
    <p:extLst>
      <p:ext uri="{BB962C8B-B14F-4D97-AF65-F5344CB8AC3E}">
        <p14:creationId xmlns:p14="http://schemas.microsoft.com/office/powerpoint/2010/main" val="2241268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I Really Do?</a:t>
            </a:r>
          </a:p>
        </p:txBody>
      </p:sp>
      <p:sp>
        <p:nvSpPr>
          <p:cNvPr id="3" name="Content Placeholder 2"/>
          <p:cNvSpPr>
            <a:spLocks noGrp="1"/>
          </p:cNvSpPr>
          <p:nvPr>
            <p:ph idx="1"/>
          </p:nvPr>
        </p:nvSpPr>
        <p:spPr>
          <a:xfrm>
            <a:off x="838200" y="1825625"/>
            <a:ext cx="4237969" cy="3976918"/>
          </a:xfrm>
        </p:spPr>
        <p:txBody>
          <a:bodyPr>
            <a:normAutofit/>
          </a:bodyPr>
          <a:lstStyle/>
          <a:p>
            <a:r>
              <a:rPr lang="en-US" dirty="0"/>
              <a:t>In order, the two highest priority tasks a volunteer can perform that will have the largest impact to CKFR and the Central Kitsap community are:</a:t>
            </a:r>
          </a:p>
          <a:p>
            <a:pPr marL="914400" lvl="1" indent="-457200">
              <a:buFont typeface="+mj-lt"/>
              <a:buAutoNum type="arabicParenR"/>
            </a:pPr>
            <a:r>
              <a:rPr lang="en-US" dirty="0"/>
              <a:t>Emergency Call Response with Rehab 41</a:t>
            </a:r>
          </a:p>
          <a:p>
            <a:pPr marL="914400" lvl="1" indent="-457200">
              <a:buFont typeface="+mj-lt"/>
              <a:buAutoNum type="arabicParenR"/>
            </a:pPr>
            <a:r>
              <a:rPr lang="en-US" dirty="0"/>
              <a:t>Attend Community Events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725" t="7432" r="9553" b="394"/>
          <a:stretch/>
        </p:blipFill>
        <p:spPr>
          <a:xfrm>
            <a:off x="6156649" y="1427414"/>
            <a:ext cx="5197151" cy="4375129"/>
          </a:xfrm>
          <a:prstGeom prst="rect">
            <a:avLst/>
          </a:prstGeom>
          <a:effectLst>
            <a:glow rad="127000">
              <a:srgbClr val="FF0000"/>
            </a:glow>
          </a:effectLst>
        </p:spPr>
      </p:pic>
    </p:spTree>
    <p:extLst>
      <p:ext uri="{BB962C8B-B14F-4D97-AF65-F5344CB8AC3E}">
        <p14:creationId xmlns:p14="http://schemas.microsoft.com/office/powerpoint/2010/main" val="344193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What’s Next?</a:t>
            </a:r>
            <a:endParaRPr lang="en-US" dirty="0"/>
          </a:p>
        </p:txBody>
      </p:sp>
      <p:sp>
        <p:nvSpPr>
          <p:cNvPr id="3" name="Content Placeholder 2"/>
          <p:cNvSpPr>
            <a:spLocks noGrp="1"/>
          </p:cNvSpPr>
          <p:nvPr>
            <p:ph idx="1"/>
          </p:nvPr>
        </p:nvSpPr>
        <p:spPr>
          <a:xfrm>
            <a:off x="838200" y="1825625"/>
            <a:ext cx="4237969" cy="3976918"/>
          </a:xfrm>
        </p:spPr>
        <p:txBody>
          <a:bodyPr>
            <a:normAutofit/>
          </a:bodyPr>
          <a:lstStyle/>
          <a:p>
            <a:r>
              <a:rPr lang="en-US" dirty="0"/>
              <a:t>Apply</a:t>
            </a:r>
          </a:p>
          <a:p>
            <a:r>
              <a:rPr lang="en-US" dirty="0"/>
              <a:t>Interview</a:t>
            </a:r>
          </a:p>
          <a:p>
            <a:r>
              <a:rPr lang="en-US" dirty="0"/>
              <a:t>Notifications</a:t>
            </a:r>
          </a:p>
          <a:p>
            <a:r>
              <a:rPr lang="en-US" dirty="0"/>
              <a:t>Physical Examination &amp; Checks</a:t>
            </a:r>
          </a:p>
          <a:p>
            <a:r>
              <a:rPr lang="en-US" dirty="0"/>
              <a:t>Orientation &amp; Assignment</a:t>
            </a:r>
          </a:p>
        </p:txBody>
      </p:sp>
      <p:pic>
        <p:nvPicPr>
          <p:cNvPr id="6" name="Picture 5">
            <a:extLst>
              <a:ext uri="{FF2B5EF4-FFF2-40B4-BE49-F238E27FC236}">
                <a16:creationId xmlns:a16="http://schemas.microsoft.com/office/drawing/2014/main" id="{B3BBE5C7-1020-444C-AE0E-3D8E46C9A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7855" y="1452230"/>
            <a:ext cx="6298276" cy="4723707"/>
          </a:xfrm>
          <a:prstGeom prst="rect">
            <a:avLst/>
          </a:prstGeom>
          <a:effectLst>
            <a:glow rad="127000">
              <a:srgbClr val="FF0000"/>
            </a:glow>
          </a:effectLst>
        </p:spPr>
      </p:pic>
    </p:spTree>
    <p:extLst>
      <p:ext uri="{BB962C8B-B14F-4D97-AF65-F5344CB8AC3E}">
        <p14:creationId xmlns:p14="http://schemas.microsoft.com/office/powerpoint/2010/main" val="1761003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a:xfrm>
            <a:off x="838200" y="1825625"/>
            <a:ext cx="4237969" cy="4351338"/>
          </a:xfrm>
        </p:spPr>
        <p:txBody>
          <a:bodyPr/>
          <a:lstStyle/>
          <a:p>
            <a:pPr marL="0" indent="0">
              <a:buNone/>
            </a:pPr>
            <a:r>
              <a:rPr lang="en-US" dirty="0"/>
              <a:t>Provide an opportunity for citizens interested in volunteering with CKFR for support services to get a better understanding of volunteer requirements and functions.</a:t>
            </a:r>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335" y="1695364"/>
            <a:ext cx="5975465" cy="4481599"/>
          </a:xfrm>
          <a:prstGeom prst="rect">
            <a:avLst/>
          </a:prstGeom>
          <a:effectLst>
            <a:glow rad="190500">
              <a:srgbClr val="FF0000">
                <a:alpha val="40000"/>
              </a:srgbClr>
            </a:glow>
            <a:softEdge rad="0"/>
          </a:effectLst>
        </p:spPr>
      </p:pic>
    </p:spTree>
    <p:extLst>
      <p:ext uri="{BB962C8B-B14F-4D97-AF65-F5344CB8AC3E}">
        <p14:creationId xmlns:p14="http://schemas.microsoft.com/office/powerpoint/2010/main" val="19121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CKFR</a:t>
            </a:r>
          </a:p>
        </p:txBody>
      </p:sp>
      <p:sp>
        <p:nvSpPr>
          <p:cNvPr id="3" name="Content Placeholder 2"/>
          <p:cNvSpPr>
            <a:spLocks noGrp="1"/>
          </p:cNvSpPr>
          <p:nvPr>
            <p:ph idx="1"/>
          </p:nvPr>
        </p:nvSpPr>
        <p:spPr>
          <a:xfrm>
            <a:off x="838200" y="1825625"/>
            <a:ext cx="4237969" cy="3976918"/>
          </a:xfrm>
        </p:spPr>
        <p:txBody>
          <a:bodyPr>
            <a:normAutofit fontScale="92500" lnSpcReduction="20000"/>
          </a:bodyPr>
          <a:lstStyle/>
          <a:p>
            <a:r>
              <a:rPr lang="en-US" dirty="0"/>
              <a:t>CKFR provides Fire and EMS response to approximately 115 square miles of land and serves a population of more than 75,000 citizens. </a:t>
            </a:r>
          </a:p>
          <a:p>
            <a:r>
              <a:rPr lang="en-US" dirty="0"/>
              <a:t>The area is experiencing a steady but rapid growth rate. </a:t>
            </a:r>
          </a:p>
          <a:p>
            <a:r>
              <a:rPr lang="en-US" dirty="0"/>
              <a:t>Beginning 2022, CKFR is building 2 brand new fire stations, is completely replacing 2 additional stations, and has plans to remodel 3 more stations. </a:t>
            </a:r>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737" y="1825625"/>
            <a:ext cx="6651292" cy="3976918"/>
          </a:xfrm>
          <a:prstGeom prst="rect">
            <a:avLst/>
          </a:prstGeom>
          <a:ln w="47625">
            <a:solidFill>
              <a:srgbClr val="FF0000"/>
            </a:solidFill>
          </a:ln>
        </p:spPr>
      </p:pic>
    </p:spTree>
    <p:extLst>
      <p:ext uri="{BB962C8B-B14F-4D97-AF65-F5344CB8AC3E}">
        <p14:creationId xmlns:p14="http://schemas.microsoft.com/office/powerpoint/2010/main" val="2442693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48A357F-9F98-412A-8499-3BD8207A6BC9}"/>
              </a:ext>
            </a:extLst>
          </p:cNvPr>
          <p:cNvPicPr>
            <a:picLocks noChangeAspect="1"/>
          </p:cNvPicPr>
          <p:nvPr/>
        </p:nvPicPr>
        <p:blipFill>
          <a:blip r:embed="rId2"/>
          <a:stretch>
            <a:fillRect/>
          </a:stretch>
        </p:blipFill>
        <p:spPr>
          <a:xfrm>
            <a:off x="1589485" y="180247"/>
            <a:ext cx="8531627" cy="6183231"/>
          </a:xfrm>
          <a:prstGeom prst="rect">
            <a:avLst/>
          </a:prstGeom>
        </p:spPr>
      </p:pic>
      <p:sp>
        <p:nvSpPr>
          <p:cNvPr id="2" name="Title 1"/>
          <p:cNvSpPr>
            <a:spLocks noGrp="1"/>
          </p:cNvSpPr>
          <p:nvPr>
            <p:ph type="title"/>
          </p:nvPr>
        </p:nvSpPr>
        <p:spPr>
          <a:xfrm>
            <a:off x="0" y="365125"/>
            <a:ext cx="12192000" cy="1325563"/>
          </a:xfrm>
        </p:spPr>
        <p:txBody>
          <a:bodyPr/>
          <a:lstStyle/>
          <a:p>
            <a:pPr algn="ctr"/>
            <a:r>
              <a:rPr lang="en-US" dirty="0">
                <a:solidFill>
                  <a:srgbClr val="FF0000"/>
                </a:solidFill>
              </a:rPr>
              <a:t>CKFR Fire Stations</a:t>
            </a:r>
          </a:p>
        </p:txBody>
      </p:sp>
      <p:sp>
        <p:nvSpPr>
          <p:cNvPr id="3" name="Oval 2">
            <a:extLst>
              <a:ext uri="{FF2B5EF4-FFF2-40B4-BE49-F238E27FC236}">
                <a16:creationId xmlns:a16="http://schemas.microsoft.com/office/drawing/2014/main" id="{CC928152-A9F8-438E-82BB-6242C8AF02DE}"/>
              </a:ext>
            </a:extLst>
          </p:cNvPr>
          <p:cNvSpPr/>
          <p:nvPr/>
        </p:nvSpPr>
        <p:spPr>
          <a:xfrm>
            <a:off x="4645891" y="3208362"/>
            <a:ext cx="110836" cy="127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C3D0E0C-1C50-4012-9EAD-3226C49B5EEE}"/>
              </a:ext>
            </a:extLst>
          </p:cNvPr>
          <p:cNvSpPr/>
          <p:nvPr/>
        </p:nvSpPr>
        <p:spPr>
          <a:xfrm>
            <a:off x="4597307" y="4552253"/>
            <a:ext cx="134112" cy="1270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4916184-D5A8-4545-B8FF-E9719A2B7AC4}"/>
              </a:ext>
            </a:extLst>
          </p:cNvPr>
          <p:cNvSpPr/>
          <p:nvPr/>
        </p:nvSpPr>
        <p:spPr>
          <a:xfrm>
            <a:off x="3791528" y="5420472"/>
            <a:ext cx="110836" cy="127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F6ED7FF-AAEA-452B-AF60-AC434AED1863}"/>
              </a:ext>
            </a:extLst>
          </p:cNvPr>
          <p:cNvSpPr/>
          <p:nvPr/>
        </p:nvSpPr>
        <p:spPr>
          <a:xfrm>
            <a:off x="6368473" y="3794869"/>
            <a:ext cx="110836" cy="127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49AB537-2D33-4AEB-9F37-2E1CADDB919C}"/>
              </a:ext>
            </a:extLst>
          </p:cNvPr>
          <p:cNvSpPr/>
          <p:nvPr/>
        </p:nvSpPr>
        <p:spPr>
          <a:xfrm>
            <a:off x="7292109" y="4284398"/>
            <a:ext cx="110836" cy="127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9B0D948-C385-4026-8D39-7D7950091C54}"/>
              </a:ext>
            </a:extLst>
          </p:cNvPr>
          <p:cNvSpPr/>
          <p:nvPr/>
        </p:nvSpPr>
        <p:spPr>
          <a:xfrm>
            <a:off x="7135093" y="2294817"/>
            <a:ext cx="110836" cy="127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57A3D67-E16E-41F5-8093-563BFF754FFA}"/>
              </a:ext>
            </a:extLst>
          </p:cNvPr>
          <p:cNvSpPr/>
          <p:nvPr/>
        </p:nvSpPr>
        <p:spPr>
          <a:xfrm>
            <a:off x="8954654" y="3236070"/>
            <a:ext cx="110836" cy="127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8D04B82-9087-489F-9CCD-C5A8117C69E6}"/>
              </a:ext>
            </a:extLst>
          </p:cNvPr>
          <p:cNvSpPr/>
          <p:nvPr/>
        </p:nvSpPr>
        <p:spPr>
          <a:xfrm>
            <a:off x="7892473" y="2425156"/>
            <a:ext cx="110836" cy="127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8619178-C869-4680-A0B2-62032E195B7E}"/>
              </a:ext>
            </a:extLst>
          </p:cNvPr>
          <p:cNvSpPr/>
          <p:nvPr/>
        </p:nvSpPr>
        <p:spPr>
          <a:xfrm>
            <a:off x="8591158" y="2228885"/>
            <a:ext cx="110836" cy="127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971F685-CD51-4414-AC66-08D4D539EF44}"/>
              </a:ext>
            </a:extLst>
          </p:cNvPr>
          <p:cNvSpPr/>
          <p:nvPr/>
        </p:nvSpPr>
        <p:spPr>
          <a:xfrm>
            <a:off x="4606543" y="5637525"/>
            <a:ext cx="134112" cy="1270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241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7374" t="27616" r="28290" b="16006"/>
          <a:stretch/>
        </p:blipFill>
        <p:spPr>
          <a:xfrm>
            <a:off x="5551055" y="664491"/>
            <a:ext cx="5617578" cy="5357618"/>
          </a:xfrm>
          <a:prstGeom prst="rect">
            <a:avLst/>
          </a:prstGeom>
          <a:effectLst>
            <a:glow rad="127000">
              <a:srgbClr val="FF0000"/>
            </a:glow>
          </a:effectLst>
        </p:spPr>
      </p:pic>
      <p:sp>
        <p:nvSpPr>
          <p:cNvPr id="2" name="Title 1"/>
          <p:cNvSpPr>
            <a:spLocks noGrp="1"/>
          </p:cNvSpPr>
          <p:nvPr>
            <p:ph type="title"/>
          </p:nvPr>
        </p:nvSpPr>
        <p:spPr/>
        <p:txBody>
          <a:bodyPr/>
          <a:lstStyle/>
          <a:p>
            <a:r>
              <a:rPr lang="en-US" dirty="0"/>
              <a:t>Program Changes</a:t>
            </a:r>
          </a:p>
        </p:txBody>
      </p:sp>
      <p:sp>
        <p:nvSpPr>
          <p:cNvPr id="3" name="Content Placeholder 2"/>
          <p:cNvSpPr>
            <a:spLocks noGrp="1"/>
          </p:cNvSpPr>
          <p:nvPr>
            <p:ph idx="1"/>
          </p:nvPr>
        </p:nvSpPr>
        <p:spPr>
          <a:xfrm>
            <a:off x="921324" y="1373049"/>
            <a:ext cx="4237969" cy="4889205"/>
          </a:xfrm>
        </p:spPr>
        <p:txBody>
          <a:bodyPr>
            <a:normAutofit/>
          </a:bodyPr>
          <a:lstStyle/>
          <a:p>
            <a:r>
              <a:rPr lang="en-US" dirty="0"/>
              <a:t>There are no new Volunteer Firefighter positions.</a:t>
            </a:r>
          </a:p>
          <a:p>
            <a:r>
              <a:rPr lang="en-US" dirty="0"/>
              <a:t>As career staffing continues to increase and new stations are built, reducing response times within our community, the 2022 Strategic Plan addressed changing the role of our volunteer program to that of </a:t>
            </a:r>
            <a:r>
              <a:rPr lang="en-US" b="1" dirty="0">
                <a:solidFill>
                  <a:srgbClr val="FF0000"/>
                </a:solidFill>
              </a:rPr>
              <a:t>Volunteer Support       Services </a:t>
            </a:r>
            <a:r>
              <a:rPr lang="en-US" dirty="0"/>
              <a:t>only.  </a:t>
            </a:r>
          </a:p>
        </p:txBody>
      </p:sp>
    </p:spTree>
    <p:extLst>
      <p:ext uri="{BB962C8B-B14F-4D97-AF65-F5344CB8AC3E}">
        <p14:creationId xmlns:p14="http://schemas.microsoft.com/office/powerpoint/2010/main" val="184299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a:t>
            </a:r>
          </a:p>
        </p:txBody>
      </p:sp>
      <p:sp>
        <p:nvSpPr>
          <p:cNvPr id="3" name="Content Placeholder 2"/>
          <p:cNvSpPr>
            <a:spLocks noGrp="1"/>
          </p:cNvSpPr>
          <p:nvPr>
            <p:ph idx="1"/>
          </p:nvPr>
        </p:nvSpPr>
        <p:spPr>
          <a:xfrm>
            <a:off x="838200" y="1825625"/>
            <a:ext cx="4237969" cy="3976918"/>
          </a:xfrm>
        </p:spPr>
        <p:txBody>
          <a:bodyPr>
            <a:normAutofit/>
          </a:bodyPr>
          <a:lstStyle/>
          <a:p>
            <a:r>
              <a:rPr lang="en-US" dirty="0"/>
              <a:t>Minimum age of 21 and possess a high school diploma, or equivalent.</a:t>
            </a:r>
          </a:p>
          <a:p>
            <a:r>
              <a:rPr lang="en-US" dirty="0"/>
              <a:t>Must possess a WA State drivers license.</a:t>
            </a:r>
          </a:p>
          <a:p>
            <a:r>
              <a:rPr lang="en-US" dirty="0"/>
              <a:t>Pass a Volunteer Physical (CDL Standard).</a:t>
            </a:r>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3386" y="758479"/>
            <a:ext cx="4402838" cy="2911376"/>
          </a:xfrm>
          <a:prstGeom prst="rect">
            <a:avLst/>
          </a:prstGeom>
          <a:effectLst>
            <a:glow rad="127000">
              <a:srgbClr val="FF0000"/>
            </a:glo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303" y="3117682"/>
            <a:ext cx="4247322" cy="3185492"/>
          </a:xfrm>
          <a:prstGeom prst="rect">
            <a:avLst/>
          </a:prstGeom>
          <a:effectLst>
            <a:glow rad="127000">
              <a:srgbClr val="FF0000"/>
            </a:glow>
          </a:effectLst>
        </p:spPr>
      </p:pic>
    </p:spTree>
    <p:extLst>
      <p:ext uri="{BB962C8B-B14F-4D97-AF65-F5344CB8AC3E}">
        <p14:creationId xmlns:p14="http://schemas.microsoft.com/office/powerpoint/2010/main" val="138991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Volunteer Position</a:t>
            </a:r>
          </a:p>
        </p:txBody>
      </p:sp>
      <p:sp>
        <p:nvSpPr>
          <p:cNvPr id="3" name="Content Placeholder 2"/>
          <p:cNvSpPr>
            <a:spLocks noGrp="1"/>
          </p:cNvSpPr>
          <p:nvPr>
            <p:ph idx="1"/>
          </p:nvPr>
        </p:nvSpPr>
        <p:spPr>
          <a:xfrm>
            <a:off x="838200" y="1687085"/>
            <a:ext cx="4237969" cy="3976918"/>
          </a:xfrm>
        </p:spPr>
        <p:txBody>
          <a:bodyPr>
            <a:normAutofit lnSpcReduction="10000"/>
          </a:bodyPr>
          <a:lstStyle/>
          <a:p>
            <a:r>
              <a:rPr lang="en-US" dirty="0"/>
              <a:t>All new members will be assigned to Station 42 on Rehab 41.</a:t>
            </a:r>
          </a:p>
          <a:p>
            <a:pPr lvl="1"/>
            <a:r>
              <a:rPr lang="en-US" dirty="0"/>
              <a:t>Rehab provides recuperation and care services to emergency responders on extended emergency scenes.</a:t>
            </a:r>
          </a:p>
          <a:p>
            <a:r>
              <a:rPr lang="en-US" dirty="0"/>
              <a:t>Initial qualification is as Rehab Operator</a:t>
            </a:r>
          </a:p>
          <a:p>
            <a:r>
              <a:rPr lang="en-US" dirty="0"/>
              <a:t>Advanced qualification is as a Rehab Driver/Operator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385" y="279918"/>
            <a:ext cx="4651150" cy="3100766"/>
          </a:xfrm>
          <a:prstGeom prst="rect">
            <a:avLst/>
          </a:prstGeom>
          <a:effectLst>
            <a:glow rad="127000">
              <a:srgbClr val="FF0000"/>
            </a:glo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5208" y="3244331"/>
            <a:ext cx="4651148" cy="3100766"/>
          </a:xfrm>
          <a:prstGeom prst="rect">
            <a:avLst/>
          </a:prstGeom>
          <a:effectLst>
            <a:glow rad="127000">
              <a:srgbClr val="FF0000"/>
            </a:glow>
          </a:effectLst>
        </p:spPr>
      </p:pic>
    </p:spTree>
    <p:extLst>
      <p:ext uri="{BB962C8B-B14F-4D97-AF65-F5344CB8AC3E}">
        <p14:creationId xmlns:p14="http://schemas.microsoft.com/office/powerpoint/2010/main" val="3010503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Opportunities</a:t>
            </a:r>
          </a:p>
        </p:txBody>
      </p:sp>
      <p:sp>
        <p:nvSpPr>
          <p:cNvPr id="3" name="Content Placeholder 2"/>
          <p:cNvSpPr>
            <a:spLocks noGrp="1"/>
          </p:cNvSpPr>
          <p:nvPr>
            <p:ph idx="1"/>
          </p:nvPr>
        </p:nvSpPr>
        <p:spPr>
          <a:xfrm>
            <a:off x="838200" y="1825625"/>
            <a:ext cx="4237969" cy="3976918"/>
          </a:xfrm>
        </p:spPr>
        <p:txBody>
          <a:bodyPr>
            <a:normAutofit/>
          </a:bodyPr>
          <a:lstStyle/>
          <a:p>
            <a:r>
              <a:rPr lang="en-US" dirty="0"/>
              <a:t>Once a member is fully qualified on Rehab 41, if they are interested, may continue their qualifications on to Driving/Operating a Water Tender (Tender Operator)</a:t>
            </a:r>
          </a:p>
          <a:p>
            <a:pPr lvl="1"/>
            <a:r>
              <a:rPr lang="en-US" dirty="0"/>
              <a:t>Involves completing a hydraulics/pumping course and advanced driver training for heavy vehicle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326" y="1392445"/>
            <a:ext cx="6457703" cy="4843277"/>
          </a:xfrm>
          <a:prstGeom prst="rect">
            <a:avLst/>
          </a:prstGeom>
          <a:effectLst>
            <a:glow rad="127000">
              <a:srgbClr val="FF0000"/>
            </a:glow>
          </a:effectLst>
        </p:spPr>
      </p:pic>
    </p:spTree>
    <p:extLst>
      <p:ext uri="{BB962C8B-B14F-4D97-AF65-F5344CB8AC3E}">
        <p14:creationId xmlns:p14="http://schemas.microsoft.com/office/powerpoint/2010/main" val="3651439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After Your First Year</a:t>
            </a:r>
            <a:endParaRPr lang="en-US" dirty="0"/>
          </a:p>
        </p:txBody>
      </p:sp>
      <p:sp>
        <p:nvSpPr>
          <p:cNvPr id="3" name="Content Placeholder 2"/>
          <p:cNvSpPr>
            <a:spLocks noGrp="1"/>
          </p:cNvSpPr>
          <p:nvPr>
            <p:ph idx="1"/>
          </p:nvPr>
        </p:nvSpPr>
        <p:spPr>
          <a:xfrm>
            <a:off x="838200" y="1825625"/>
            <a:ext cx="4237969" cy="3976918"/>
          </a:xfrm>
        </p:spPr>
        <p:txBody>
          <a:bodyPr>
            <a:normAutofit/>
          </a:bodyPr>
          <a:lstStyle/>
          <a:p>
            <a:r>
              <a:rPr lang="en-US"/>
              <a:t>As a volunteer member in good standing, you may be eligible for additional training as an Emergency Medical Technician (EMT-B)</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169" y="1607049"/>
            <a:ext cx="6854725" cy="4569816"/>
          </a:xfrm>
          <a:prstGeom prst="rect">
            <a:avLst/>
          </a:prstGeom>
          <a:effectLst>
            <a:glow rad="127000">
              <a:srgbClr val="FF0000"/>
            </a:glow>
          </a:effectLst>
        </p:spPr>
      </p:pic>
    </p:spTree>
    <p:extLst>
      <p:ext uri="{BB962C8B-B14F-4D97-AF65-F5344CB8AC3E}">
        <p14:creationId xmlns:p14="http://schemas.microsoft.com/office/powerpoint/2010/main" val="148553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KFR Standard">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KFR Powerpoint Template" id="{D3B20946-3B34-4E26-8433-0407FD8AC411}" vid="{B2A45429-A570-4FB5-A3DF-E8AA68BBDC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CKFR Powerpoint Template</Template>
  <TotalTime>646</TotalTime>
  <Words>358</Words>
  <Application>Microsoft Office PowerPoint</Application>
  <PresentationFormat>Widescreen</PresentationFormat>
  <Paragraphs>41</Paragraphs>
  <Slides>11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Narrow</vt:lpstr>
      <vt:lpstr>Calibri</vt:lpstr>
      <vt:lpstr>Office Theme</vt:lpstr>
      <vt:lpstr>Support Services Volunteer </vt:lpstr>
      <vt:lpstr>Purpose</vt:lpstr>
      <vt:lpstr>About CKFR</vt:lpstr>
      <vt:lpstr>CKFR Fire Stations</vt:lpstr>
      <vt:lpstr>Program Changes</vt:lpstr>
      <vt:lpstr>Eligibility</vt:lpstr>
      <vt:lpstr>Initial Volunteer Position</vt:lpstr>
      <vt:lpstr>Additional Opportunities</vt:lpstr>
      <vt:lpstr>After Your First Year</vt:lpstr>
      <vt:lpstr>What Will I Really Do?</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Prospective Volunteer  Open House</dc:title>
  <dc:creator>Terry Fassett</dc:creator>
  <cp:lastModifiedBy>Terry Fassett</cp:lastModifiedBy>
  <cp:revision>29</cp:revision>
  <dcterms:created xsi:type="dcterms:W3CDTF">2022-02-01T16:33:25Z</dcterms:created>
  <dcterms:modified xsi:type="dcterms:W3CDTF">2023-04-11T18:10:13Z</dcterms:modified>
</cp:coreProperties>
</file>